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A5C787-85B2-4DEA-B7D0-CD5C60737552}" v="165" dt="2023-03-22T07:00:34.8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27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472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004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077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007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322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121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515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840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47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933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042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F1314C34-F582-4EEF-86CE-F88761E52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3">
            <a:extLst>
              <a:ext uri="{FF2B5EF4-FFF2-40B4-BE49-F238E27FC236}">
                <a16:creationId xmlns:a16="http://schemas.microsoft.com/office/drawing/2014/main" id="{81460FDC-F828-25C2-A043-B379D54820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21" r="-2" b="-2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3" name="Rectangle 10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ru-RU" sz="5400" dirty="0">
                <a:solidFill>
                  <a:schemeClr val="tx1"/>
                </a:solidFill>
              </a:rPr>
              <a:t>Ноу хау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 err="1"/>
              <a:t>дёмкин</a:t>
            </a:r>
            <a:r>
              <a:rPr lang="ru-RU" dirty="0"/>
              <a:t> </a:t>
            </a:r>
            <a:r>
              <a:rPr lang="ru-RU" dirty="0" err="1"/>
              <a:t>артём</a:t>
            </a:r>
            <a:r>
              <a:rPr lang="ru-RU" dirty="0"/>
              <a:t> 21исс1</a:t>
            </a:r>
          </a:p>
        </p:txBody>
      </p:sp>
      <p:cxnSp>
        <p:nvCxnSpPr>
          <p:cNvPr id="24" name="Straight Connector 12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!!footer rectangle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Рисунок 4" descr="Изображение выглядит как в помещении, человек, микроскоп, подготовка&#10;&#10;Автоматически созданное описание">
            <a:extLst>
              <a:ext uri="{FF2B5EF4-FFF2-40B4-BE49-F238E27FC236}">
                <a16:creationId xmlns:a16="http://schemas.microsoft.com/office/drawing/2014/main" id="{1A742F87-3C0A-2074-12CF-FBB823C961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69" r="1" b="8438"/>
          <a:stretch/>
        </p:blipFill>
        <p:spPr>
          <a:xfrm>
            <a:off x="2843" y="10"/>
            <a:ext cx="12186315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AE03A-219C-F2F4-4443-284FB6FEB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>
            <a:normAutofit/>
          </a:bodyPr>
          <a:lstStyle/>
          <a:p>
            <a:r>
              <a:rPr lang="ru-RU" sz="3600">
                <a:solidFill>
                  <a:srgbClr val="FFFFFF"/>
                </a:solidFill>
              </a:rPr>
              <a:t>Ноу хау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BA45DB-7D82-B760-8844-B4975DD0A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ru-RU" sz="1600">
                <a:solidFill>
                  <a:srgbClr val="FFFFFF"/>
                </a:solidFill>
                <a:ea typeface="+mn-lt"/>
                <a:cs typeface="+mn-lt"/>
              </a:rPr>
              <a:t>Секрет производства, или ноу-хау, — это информация о результатах интеллектуальной деятельности (РИД) в научно-технической сфере и способах профессионального труда. При этом такие сведения недоступны посторонним.</a:t>
            </a:r>
            <a:endParaRPr lang="ru-RU" sz="1600">
              <a:solidFill>
                <a:srgbClr val="FFFFFF"/>
              </a:solidFill>
            </a:endParaRPr>
          </a:p>
        </p:txBody>
      </p:sp>
      <p:sp>
        <p:nvSpPr>
          <p:cNvPr id="30" name="!!footer rectangle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89079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22A45A-B65C-A27D-BC5C-31FD10B15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endParaRPr lang="ru-RU" sz="4000">
              <a:solidFill>
                <a:srgbClr val="FFFFFF"/>
              </a:solidFill>
            </a:endParaRPr>
          </a:p>
        </p:txBody>
      </p:sp>
      <p:cxnSp>
        <p:nvCxnSpPr>
          <p:cNvPr id="16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7AF581-B85A-525A-7C43-80B8333B4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ru-RU">
                <a:solidFill>
                  <a:srgbClr val="FFFFFF"/>
                </a:solidFill>
                <a:ea typeface="+mn-lt"/>
                <a:cs typeface="+mn-lt"/>
              </a:rPr>
              <a:t>Например, в одном из популярных ресторанов быстрого питания McDonald’s есть уникальный рецепт соуса для «Биг Мака». После того как российский бизнес компании перешел к сети «Вкусно — и точка», там перестали готовить это блюдо.</a:t>
            </a:r>
            <a:endParaRPr lang="ru-RU">
              <a:solidFill>
                <a:srgbClr val="FFFFFF"/>
              </a:solidFill>
            </a:endParaRPr>
          </a:p>
        </p:txBody>
      </p:sp>
      <p:pic>
        <p:nvPicPr>
          <p:cNvPr id="4" name="Рисунок 4" descr="Изображение выглядит как текст, в помещении, напиток, темный&#10;&#10;Автоматически созданное описание">
            <a:extLst>
              <a:ext uri="{FF2B5EF4-FFF2-40B4-BE49-F238E27FC236}">
                <a16:creationId xmlns:a16="http://schemas.microsoft.com/office/drawing/2014/main" id="{27F5E4E2-A894-43A9-EDED-92180F94CE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86" r="20085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38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, электроника, схема&#10;&#10;Автоматически созданное описание">
            <a:extLst>
              <a:ext uri="{FF2B5EF4-FFF2-40B4-BE49-F238E27FC236}">
                <a16:creationId xmlns:a16="http://schemas.microsoft.com/office/drawing/2014/main" id="{C5E06EFC-500E-A228-9239-A4105185C6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0947" b="156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059D8F-378B-AE98-2301-0F433A0B6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ru-RU" sz="5400" dirty="0"/>
              <a:t>Нужно ли защищать "Ноу Хау"?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BBF217-0BC5-6461-3656-A8D6CCF59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ru-RU" sz="1500">
                <a:ea typeface="+mn-lt"/>
                <a:cs typeface="+mn-lt"/>
              </a:rPr>
              <a:t>В соответствии с международным законодательством, для монопольного использования некоторой инновации можно использовать один из двух методов защиты — патент или коммерческую тайну. Цель у патента и коммерческой тайны одинаковая — не допустить использования инновации конкурентами и получить выгоду от монопольного использования. Но методы защиты принципиально отличаются: патентование подразумевает раскрытие сведений и дальнейшую (предоплаченную авторами) защиту со стороны закона, в том числе право запрещать иным лицам использовать такое же решение без согласия держателя патента под угрозой судебного преследования. А коммерческая тайна подразумевает защиту при помощи тайны. Сведения никому не раскрываются, но в случае разглашения или независимого открытия иным лицом запретить использование такого способа (технического решения) уже невозможно. Права на ноу-хау действуют до тех пор, пока сохраняется конфиденциальность. Иногда для защиты монопольных прав на технологию используются оба метода: патентом защищают самые общие технологические параметры (так называемый «зонтичный патент»), а остальные тонкости производства хранят в режиме коммерческой тайны.</a:t>
            </a:r>
            <a:endParaRPr lang="ru-RU" sz="15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28147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82C34-43CB-D026-7B9E-1D0E298B2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ru-RU" sz="4000">
                <a:solidFill>
                  <a:srgbClr val="FFFFFF"/>
                </a:solidFill>
              </a:rPr>
              <a:t>Можно ли передавать "Ноу Хау"?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07C86A0A-11D6-4A5F-72FF-E81087B24A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26" r="27817" b="1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D5BB09-DBA3-9890-C3FE-A53522B5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5977938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ru-RU" sz="1500">
                <a:solidFill>
                  <a:srgbClr val="FFFFFF"/>
                </a:solidFill>
                <a:ea typeface="+mn-lt"/>
                <a:cs typeface="+mn-lt"/>
              </a:rPr>
              <a:t>Часто договор о передаче ноу-хау называют беспатентной лицензией, по которой передаются сведения технического, организационного, экономического и другого характера, по различным причинам не получившие правовой (патентной) охраны на территории действия соглашения. Так как важнейшим свойством ноу-хау является его неизвестность третьим лицам, то обеспечение конфиденциальности соглашения о передаче ноу-хау является необходимым условием договора о передаче ноу-хау. Другим существенным условием договора о передаче ноу-хау, как правило, является запрещение выдачи сублицензий лицензиатом. Содержание использования ноу-хау определяется соглашением сторон.</a:t>
            </a:r>
            <a:endParaRPr lang="ru-RU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661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D8DA6C3D-8DE3-0623-AE1D-3617C3F7F6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33C6FE-6BAB-25DA-E07D-EC5437254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ru-RU" dirty="0"/>
              <a:t>Практика применения ноу-хау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4F5346-E3AE-6398-A748-05BEB96F0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ru-RU" dirty="0">
                <a:ea typeface="+mn-lt"/>
                <a:cs typeface="+mn-lt"/>
              </a:rPr>
              <a:t>В современных условиях обычно используется комплексная защита инноваций: авторы получают патент (чаще — пакет патентов) без раскрытия наиболее оптимальных параметров или режимов технического решения и к ним прилагают пакет ноу-хау, содержащий сведения о таких параметрах и режимах, который страхует авторов от несанкционированного применения инновации в странах, где не осуществляется патентная защита, а также от похищения изобретений государством (например, для приоритетных нужд военно-промышленного комплекса).</a:t>
            </a:r>
            <a:endParaRPr lang="ru-RU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06236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C869C3B-5565-4AAC-86A8-9EB0AB1C6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9492DE-B772-47B1-3D77-1B25F734D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23" y="3807725"/>
            <a:ext cx="10909073" cy="14470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endParaRPr lang="en-US" sz="6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146C4771-CF7C-531C-1E51-CBA3AAA25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90" y="3974"/>
            <a:ext cx="11093243" cy="5408036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41136EC-EC34-4D08-B5AB-8CE5870B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600" y="5415653"/>
            <a:ext cx="86868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064CBAAB-7956-4763-9F69-A3FDBF1AC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5774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RetrospectVTI">
  <a:themeElements>
    <a:clrScheme name="AnalogousFromRegularSeedLeftStep">
      <a:dk1>
        <a:srgbClr val="000000"/>
      </a:dk1>
      <a:lt1>
        <a:srgbClr val="FFFFFF"/>
      </a:lt1>
      <a:dk2>
        <a:srgbClr val="311C1B"/>
      </a:dk2>
      <a:lt2>
        <a:srgbClr val="F0F2F3"/>
      </a:lt2>
      <a:accent1>
        <a:srgbClr val="E07B30"/>
      </a:accent1>
      <a:accent2>
        <a:srgbClr val="CE1F1E"/>
      </a:accent2>
      <a:accent3>
        <a:srgbClr val="E03078"/>
      </a:accent3>
      <a:accent4>
        <a:srgbClr val="CE1EAF"/>
      </a:accent4>
      <a:accent5>
        <a:srgbClr val="B630E0"/>
      </a:accent5>
      <a:accent6>
        <a:srgbClr val="5F24D0"/>
      </a:accent6>
      <a:hlink>
        <a:srgbClr val="3F89BF"/>
      </a:hlink>
      <a:folHlink>
        <a:srgbClr val="7F7F7F"/>
      </a:folHlink>
    </a:clrScheme>
    <a:fontScheme name="Retrospect">
      <a:majorFont>
        <a:latin typeface="Bembo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 Ligh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RetrospectVTI</vt:lpstr>
      <vt:lpstr>Ноу хау</vt:lpstr>
      <vt:lpstr>Ноу хау</vt:lpstr>
      <vt:lpstr>Презентация PowerPoint</vt:lpstr>
      <vt:lpstr>Нужно ли защищать "Ноу Хау"?</vt:lpstr>
      <vt:lpstr>Можно ли передавать "Ноу Хау"?</vt:lpstr>
      <vt:lpstr>Практика применения ноу-хау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71</cp:revision>
  <dcterms:created xsi:type="dcterms:W3CDTF">2023-03-22T06:35:42Z</dcterms:created>
  <dcterms:modified xsi:type="dcterms:W3CDTF">2023-03-22T07:00:47Z</dcterms:modified>
</cp:coreProperties>
</file>

<file path=docProps/thumbnail.jpeg>
</file>